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2" r:id="rId16"/>
    <p:sldId id="268" r:id="rId17"/>
    <p:sldId id="269" r:id="rId18"/>
    <p:sldId id="270" r:id="rId19"/>
    <p:sldId id="271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13" d="100"/>
          <a:sy n="113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slide" Target="../slides/slide6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6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fe09ad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07cbbb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b65fc1b7fce6965695c116#tid=68c27d98ba3d8b0009b44bd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九年级下册 RJ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8.xml"/><Relationship Id="rId3" Type="http://schemas.openxmlformats.org/officeDocument/2006/relationships/slide" Target="slide12.xml"/><Relationship Id="rId2" Type="http://schemas.openxmlformats.org/officeDocument/2006/relationships/image" Target="../media/image12.png"/><Relationship Id="rId1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_1#9c13a74cd?pid=644cf53bf&amp;color=0,0,0&amp;bt=1&amp;bbb=1&amp;hb=1"/>
          <p:cNvSpPr/>
          <p:nvPr/>
        </p:nvSpPr>
        <p:spPr>
          <a:xfrm>
            <a:off x="649224" y="864000"/>
            <a:ext cx="10899648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Though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sister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her.(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6_AN.16_1#9c13a74cd.bracket?pid=644cf53bf&amp;color=0,0,0&amp;vpa=7"/>
          <p:cNvSpPr/>
          <p:nvPr/>
        </p:nvSpPr>
        <p:spPr>
          <a:xfrm>
            <a:off x="1825403" y="1310342"/>
            <a:ext cx="373063" cy="398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6_BD.15_2#9c13a74cd.choices?pid=644cf53bf&amp;color=0,0,0&amp;bbb=1"/>
          <p:cNvSpPr/>
          <p:nvPr/>
        </p:nvSpPr>
        <p:spPr>
          <a:xfrm>
            <a:off x="649224" y="1726078"/>
            <a:ext cx="10899648" cy="4079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500"/>
              </a:lnSpc>
              <a:tabLst>
                <a:tab pos="2783840" algn="l"/>
                <a:tab pos="5555615" algn="l"/>
                <a:tab pos="832739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A.cry;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.cried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;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.cry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;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cry;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cry</a:t>
            </a:r>
            <a:endParaRPr lang="en-US" altLang="zh-CN" sz="2400" dirty="0"/>
          </a:p>
        </p:txBody>
      </p:sp>
      <p:sp>
        <p:nvSpPr>
          <p:cNvPr id="5" name="QC_6_AS.17_1#9c13a74cd?pid=644cf53bf&amp;color=0,0,0&amp;bbb=1&amp;hb=1"/>
          <p:cNvSpPr/>
          <p:nvPr/>
        </p:nvSpPr>
        <p:spPr>
          <a:xfrm>
            <a:off x="649224" y="2180800"/>
            <a:ext cx="10899648" cy="1312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make sb.do sth.为固定结构，意为“让某人做某事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”，所以第一个空用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cry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；此结构变为被动语态时，要还原不定式中的to，所以第二个空用to cry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。故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A项。</a:t>
            </a:r>
            <a:endParaRPr lang="en-US" altLang="zh-CN" sz="2400" dirty="0"/>
          </a:p>
        </p:txBody>
      </p:sp>
      <p:sp>
        <p:nvSpPr>
          <p:cNvPr id="6" name="QC_6_BD.18_1#d892b8796?pid=644cf53bf&amp;color=0,0,0&amp;bbb=1&amp;hb=1"/>
          <p:cNvSpPr/>
          <p:nvPr/>
        </p:nvSpPr>
        <p:spPr>
          <a:xfrm>
            <a:off x="649224" y="3527000"/>
            <a:ext cx="10899648" cy="1312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strange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office?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—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Maybe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quietly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didn’t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while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working.(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7" name="QC_6_AN.19_1#d892b8796.bracket?pid=644cf53bf&amp;color=0,0,0&amp;vpa=8"/>
          <p:cNvSpPr/>
          <p:nvPr/>
        </p:nvSpPr>
        <p:spPr>
          <a:xfrm>
            <a:off x="3466242" y="4430541"/>
            <a:ext cx="373063" cy="398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8" name="QC_6_BD.18_2#d892b8796.choices?pid=644cf53bf&amp;color=0,0,0&amp;bbb=1"/>
          <p:cNvSpPr/>
          <p:nvPr/>
        </p:nvSpPr>
        <p:spPr>
          <a:xfrm>
            <a:off x="649224" y="4891233"/>
            <a:ext cx="10899648" cy="4079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500"/>
              </a:lnSpc>
              <a:tabLst>
                <a:tab pos="2783840" algn="l"/>
                <a:tab pos="5555615" algn="l"/>
                <a:tab pos="8327390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.very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.too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.such；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endParaRPr lang="en-US" altLang="zh-CN" sz="2400" dirty="0"/>
          </a:p>
        </p:txBody>
      </p:sp>
      <p:sp>
        <p:nvSpPr>
          <p:cNvPr id="9" name="QC_6_AS.20_1#d892b8796?pid=644cf53bf&amp;color=0,0,0&amp;bbb=1&amp;hb=1"/>
          <p:cNvSpPr/>
          <p:nvPr/>
        </p:nvSpPr>
        <p:spPr>
          <a:xfrm>
            <a:off x="649224" y="5340813"/>
            <a:ext cx="10899648" cy="855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分析句子结构可知，第一个空后为副词quietly，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第二个空后是一个句子,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应用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“so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that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宋体" panose="02010600030101010101" pitchFamily="34" charset="-120"/>
              </a:rPr>
              <a:t>…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”结构。故选A项。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662717cb?pid=1fe09ad7d&amp;color=0,0,0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Ⅲ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根据汉语提示完成句子（每空一词）</a:t>
            </a:r>
            <a:endParaRPr lang="en-US" altLang="zh-CN" sz="2800" dirty="0"/>
          </a:p>
        </p:txBody>
      </p:sp>
      <p:sp>
        <p:nvSpPr>
          <p:cNvPr id="3" name="QB_6_BD.21_1#d6a9c1edf?pid=d662717cb&amp;color=0,0,0&amp;bbb=1"/>
          <p:cNvSpPr/>
          <p:nvPr/>
        </p:nvSpPr>
        <p:spPr>
          <a:xfrm>
            <a:off x="649224" y="1479579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你读的书越多，你懂的东西就越多。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books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read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understand.</a:t>
            </a:r>
            <a:endParaRPr lang="en-US" altLang="zh-CN" sz="2400" dirty="0"/>
          </a:p>
        </p:txBody>
      </p:sp>
      <p:sp>
        <p:nvSpPr>
          <p:cNvPr id="4" name="QB_6_AN.22_1#d6a9c1edf.blank?pid=d662717cb&amp;color=0,0,0&amp;vpa=9&amp;bbb=1"/>
          <p:cNvSpPr/>
          <p:nvPr/>
        </p:nvSpPr>
        <p:spPr>
          <a:xfrm>
            <a:off x="665892" y="1988849"/>
            <a:ext cx="6778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5" name="QB_6_AN.23_1#d6a9c1edf.blank?pid=d662717cb&amp;color=0,0,0&amp;vpa=10&amp;bbb=1"/>
          <p:cNvSpPr/>
          <p:nvPr/>
        </p:nvSpPr>
        <p:spPr>
          <a:xfrm>
            <a:off x="1580292" y="1988849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more</a:t>
            </a:r>
            <a:endParaRPr lang="en-US" altLang="zh-CN" sz="2400" dirty="0"/>
          </a:p>
        </p:txBody>
      </p:sp>
      <p:sp>
        <p:nvSpPr>
          <p:cNvPr id="6" name="QB_6_AN.24_1#d6a9c1edf.blank?pid=d662717cb&amp;color=0,0,0&amp;vpa=11&amp;bbb=1"/>
          <p:cNvSpPr/>
          <p:nvPr/>
        </p:nvSpPr>
        <p:spPr>
          <a:xfrm>
            <a:off x="4890230" y="1988849"/>
            <a:ext cx="6778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7" name="QB_6_AN.25_1#d6a9c1edf.blank?pid=d662717cb&amp;color=0,0,0&amp;vpa=12&amp;bbb=1"/>
          <p:cNvSpPr/>
          <p:nvPr/>
        </p:nvSpPr>
        <p:spPr>
          <a:xfrm>
            <a:off x="5804630" y="1988849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more</a:t>
            </a:r>
            <a:endParaRPr lang="en-US" altLang="zh-CN" sz="2400" dirty="0"/>
          </a:p>
        </p:txBody>
      </p:sp>
      <p:sp>
        <p:nvSpPr>
          <p:cNvPr id="8" name="QB_6_BD.26_1#a989b7f46?pid=d662717cb&amp;color=0,0,0&amp;bbb=1&amp;hb=1"/>
          <p:cNvSpPr/>
          <p:nvPr/>
        </p:nvSpPr>
        <p:spPr>
          <a:xfrm>
            <a:off x="649224" y="2588006"/>
            <a:ext cx="10899648" cy="15921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【2025江西宜春期末】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汤姆想和迈克尔成为朋友，因为他觉得迈克尔很有趣。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Michael,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because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thinks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Michael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funny.</a:t>
            </a:r>
            <a:endParaRPr lang="en-US" altLang="zh-CN" sz="2400" dirty="0"/>
          </a:p>
        </p:txBody>
      </p:sp>
      <p:sp>
        <p:nvSpPr>
          <p:cNvPr id="9" name="QB_6_AN.27_1#a989b7f46.blank?pid=d662717cb&amp;color=0,0,0&amp;vpa=13&amp;bbb=1"/>
          <p:cNvSpPr/>
          <p:nvPr/>
        </p:nvSpPr>
        <p:spPr>
          <a:xfrm>
            <a:off x="2624233" y="3118866"/>
            <a:ext cx="12874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make/be</a:t>
            </a:r>
            <a:endParaRPr lang="en-US" altLang="zh-CN" sz="2400" dirty="0"/>
          </a:p>
        </p:txBody>
      </p:sp>
      <p:sp>
        <p:nvSpPr>
          <p:cNvPr id="10" name="QB_6_AN.28_1#a989b7f46.blank?pid=d662717cb&amp;color=0,0,0&amp;vpa=14&amp;bbb=1"/>
          <p:cNvSpPr/>
          <p:nvPr/>
        </p:nvSpPr>
        <p:spPr>
          <a:xfrm>
            <a:off x="4148233" y="3118866"/>
            <a:ext cx="12874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friends</a:t>
            </a:r>
            <a:endParaRPr lang="en-US" altLang="zh-CN" sz="2400" dirty="0"/>
          </a:p>
        </p:txBody>
      </p:sp>
      <p:sp>
        <p:nvSpPr>
          <p:cNvPr id="11" name="QB_6_AN.29_1#a989b7f46.blank?pid=d662717cb&amp;color=0,0,0&amp;vpa=15&amp;bbb=1"/>
          <p:cNvSpPr/>
          <p:nvPr/>
        </p:nvSpPr>
        <p:spPr>
          <a:xfrm>
            <a:off x="5672233" y="3118866"/>
            <a:ext cx="8302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with</a:t>
            </a:r>
            <a:endParaRPr lang="en-US" altLang="zh-CN" sz="2400" dirty="0"/>
          </a:p>
        </p:txBody>
      </p:sp>
      <p:sp>
        <p:nvSpPr>
          <p:cNvPr id="12" name="QB_6_BD.30_1#e969a040c?pid=d662717cb&amp;color=0,0,0&amp;bbb=1"/>
          <p:cNvSpPr/>
          <p:nvPr/>
        </p:nvSpPr>
        <p:spPr>
          <a:xfrm>
            <a:off x="649224" y="423900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在我看来，王丁和李辉毫无共同之处。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opinion,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Hui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13" name="QB_6_AN.31_1#e969a040c.blank?pid=d662717cb&amp;color=0,0,0&amp;vpa=16&amp;bbb=1"/>
          <p:cNvSpPr/>
          <p:nvPr/>
        </p:nvSpPr>
        <p:spPr>
          <a:xfrm>
            <a:off x="6013609" y="4748276"/>
            <a:ext cx="8302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have</a:t>
            </a:r>
            <a:endParaRPr lang="en-US" altLang="zh-CN" sz="2400" dirty="0"/>
          </a:p>
        </p:txBody>
      </p:sp>
      <p:sp>
        <p:nvSpPr>
          <p:cNvPr id="14" name="QB_6_AN.32_1#e969a040c.blank?pid=d662717cb&amp;color=0,0,0&amp;vpa=17&amp;bbb=1"/>
          <p:cNvSpPr/>
          <p:nvPr/>
        </p:nvSpPr>
        <p:spPr>
          <a:xfrm>
            <a:off x="7080409" y="4735576"/>
            <a:ext cx="1287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nothing</a:t>
            </a:r>
            <a:endParaRPr lang="en-US" altLang="zh-CN" sz="2400" dirty="0"/>
          </a:p>
        </p:txBody>
      </p:sp>
      <p:sp>
        <p:nvSpPr>
          <p:cNvPr id="15" name="QB_6_AN.33_1#e969a040c.blank?pid=d662717cb&amp;color=0,0,0&amp;vpa=18&amp;bbb=1"/>
          <p:cNvSpPr/>
          <p:nvPr/>
        </p:nvSpPr>
        <p:spPr>
          <a:xfrm>
            <a:off x="8604409" y="4748276"/>
            <a:ext cx="5254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in</a:t>
            </a:r>
            <a:endParaRPr lang="en-US" altLang="zh-CN" sz="2400" dirty="0"/>
          </a:p>
        </p:txBody>
      </p:sp>
      <p:sp>
        <p:nvSpPr>
          <p:cNvPr id="16" name="QB_6_AN.34_1#e969a040c.blank?pid=d662717cb&amp;color=0,0,0&amp;vpa=19&amp;bbb=1"/>
          <p:cNvSpPr/>
          <p:nvPr/>
        </p:nvSpPr>
        <p:spPr>
          <a:xfrm>
            <a:off x="9366409" y="4748276"/>
            <a:ext cx="1135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common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1" grpId="0" animBg="1" build="p"/>
      <p:bldP spid="13" grpId="0" animBg="1" build="p"/>
      <p:bldP spid="14" grpId="0" animBg="1" build="p"/>
      <p:bldP spid="15" grpId="0" animBg="1" build="p"/>
      <p:bldP spid="16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f07cbbb4c?pid=8a570e88e&amp;color=0,0,0&amp;tib=255,255,255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4_BD#f07cbbb4c?pid=8a570e88e&amp;color=255,255,255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能力</a:t>
            </a:r>
            <a:endParaRPr lang="en-US" altLang="zh-CN" sz="2800" dirty="0"/>
          </a:p>
        </p:txBody>
      </p:sp>
      <p:sp>
        <p:nvSpPr>
          <p:cNvPr id="4" name="C_5_BD#5acadbad2?pid=f07cbbb4c&amp;color=0,0,0&amp;bbb=1"/>
          <p:cNvSpPr/>
          <p:nvPr/>
        </p:nvSpPr>
        <p:spPr>
          <a:xfrm>
            <a:off x="649224" y="1574800"/>
            <a:ext cx="10899648" cy="56699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50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补全对话</a:t>
            </a:r>
            <a:endParaRPr lang="en-US" altLang="zh-CN" sz="2800" dirty="0"/>
          </a:p>
        </p:txBody>
      </p:sp>
      <p:sp>
        <p:nvSpPr>
          <p:cNvPr id="5" name="QM_6_BD.35_1#cbae8ba8c?pid=5acadbad2&amp;color=0,0,0&amp;bbb=1"/>
          <p:cNvSpPr/>
          <p:nvPr/>
        </p:nvSpPr>
        <p:spPr>
          <a:xfrm>
            <a:off x="649224" y="2200304"/>
            <a:ext cx="10899648" cy="3911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</a:t>
            </a:r>
            <a:r>
              <a:rPr lang="en-US" altLang="zh-CN" sz="2400" b="0" i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江西赣州期中】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talk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yesterday’s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argument?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seemed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angry.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Jenny: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glad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sad?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Jenny: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friends.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wanted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grades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matter,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too.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Jenny: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 algn="l">
              <a:lnSpc>
                <a:spcPct val="150000"/>
              </a:lnSpc>
            </a:pPr>
            <a:endParaRPr lang="en-US" altLang="zh-CN" sz="2400" dirty="0"/>
          </a:p>
        </p:txBody>
      </p:sp>
      <p:sp>
        <p:nvSpPr>
          <p:cNvPr id="6" name="QM_6_AN.36_1#cbae8ba8c.blank?pid=5acadbad2&amp;color=0,0,0&amp;vpa=20"/>
          <p:cNvSpPr/>
          <p:nvPr/>
        </p:nvSpPr>
        <p:spPr>
          <a:xfrm>
            <a:off x="1842231" y="3289964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7" name="QM_6_AN.37_1#cbae8ba8c.blank?pid=5acadbad2&amp;color=0,0,0&amp;vpa=21"/>
          <p:cNvSpPr/>
          <p:nvPr/>
        </p:nvSpPr>
        <p:spPr>
          <a:xfrm>
            <a:off x="1842231" y="4407564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</a:t>
            </a:r>
            <a:endParaRPr lang="en-US" altLang="zh-CN" sz="2400" dirty="0"/>
          </a:p>
        </p:txBody>
      </p:sp>
      <p:sp>
        <p:nvSpPr>
          <p:cNvPr id="8" name="QM_6_AN.38_1#cbae8ba8c.blank?pid=5acadbad2&amp;color=0,0,0&amp;vpa=22"/>
          <p:cNvSpPr/>
          <p:nvPr/>
        </p:nvSpPr>
        <p:spPr>
          <a:xfrm>
            <a:off x="1842231" y="5525164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6_BD.35_1#cbae8ba8c?pid=5acadbad2&amp;color=0,0,0&amp;bbb=1"/>
          <p:cNvSpPr/>
          <p:nvPr/>
        </p:nvSpPr>
        <p:spPr>
          <a:xfrm>
            <a:off x="649224" y="864000"/>
            <a:ext cx="10899648" cy="21442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believe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balance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study.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know,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Mom.4.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Mom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: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good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idea!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finish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first,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go.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Jenny: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34" charset="-120"/>
              </a:rPr>
              <a:t>_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promise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will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well.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#6.1</a:t>
            </a:r>
            <a:endParaRPr lang="en-US" altLang="zh-CN" sz="2400" dirty="0"/>
          </a:p>
        </p:txBody>
      </p:sp>
      <p:sp>
        <p:nvSpPr>
          <p:cNvPr id="3" name="QM_6_AN.39_1#cbae8ba8c.blank?pid=5acadbad2&amp;color=0,0,0&amp;vpa=23"/>
          <p:cNvSpPr/>
          <p:nvPr/>
        </p:nvSpPr>
        <p:spPr>
          <a:xfrm>
            <a:off x="3719480" y="1394860"/>
            <a:ext cx="373063" cy="4936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4" name="QM_6_AN.40_1#cbae8ba8c.blank?pid=5acadbad2&amp;color=0,0,0&amp;vpa=24"/>
          <p:cNvSpPr/>
          <p:nvPr/>
        </p:nvSpPr>
        <p:spPr>
          <a:xfrm>
            <a:off x="1842231" y="2490870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QM_6_BD.41_1#cbae8ba8c?colgroup=35&amp;pid=5acadbad2&amp;color=0,0,0&amp;bt=1&amp;bbb=1"/>
          <p:cNvGraphicFramePr>
            <a:graphicFrameLocks noGrp="1"/>
          </p:cNvGraphicFramePr>
          <p:nvPr/>
        </p:nvGraphicFramePr>
        <p:xfrm>
          <a:off x="649224" y="859536"/>
          <a:ext cx="10881360" cy="3423793"/>
        </p:xfrm>
        <a:graphic>
          <a:graphicData uri="http://schemas.openxmlformats.org/drawingml/2006/table">
            <a:tbl>
              <a:tblPr/>
              <a:tblGrid>
                <a:gridCol w="10881360"/>
              </a:tblGrid>
              <a:tr h="3423793">
                <a:tc>
                  <a:txBody>
                    <a:bodyPr/>
                    <a:lstStyle/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nice.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.Fine,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I’ll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out.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never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let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have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any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fun!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.I’m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sorry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for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arguing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with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you,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Mom.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.But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feel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like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you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don’t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believe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.Maybe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can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finish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my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homework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early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next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time.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36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was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unhappy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because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I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really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wanted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go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to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the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 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party.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2_1#69c264b90?pid=cbae8ba8c&amp;color=0,0,0&amp;bt=1&amp;bbb=1"/>
          <p:cNvSpPr/>
          <p:nvPr/>
        </p:nvSpPr>
        <p:spPr>
          <a:xfrm>
            <a:off x="649224" y="877824"/>
            <a:ext cx="10899648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7_AN.43_1#69c264b90.blank?pid=cbae8ba8c&amp;color=0,0,0&amp;vpa=25"/>
          <p:cNvSpPr/>
          <p:nvPr/>
        </p:nvSpPr>
        <p:spPr>
          <a:xfrm>
            <a:off x="970693" y="834072"/>
            <a:ext cx="3730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B_7_AS.44_1#69c264b90?pid=cbae8ba8c&amp;color=0,0,0&amp;bbb=1&amp;hb=1"/>
          <p:cNvSpPr/>
          <p:nvPr/>
        </p:nvSpPr>
        <p:spPr>
          <a:xfrm>
            <a:off x="649224" y="1363090"/>
            <a:ext cx="10899648" cy="14175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根据“You seemed very angry.”和“I’m glad you said like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that.”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，此处是为争吵和妈妈道歉。选项D（很抱歉和你争吵，妈妈。）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符合语境，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故选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D项。</a:t>
            </a:r>
            <a:endParaRPr lang="en-US" altLang="zh-CN" sz="2400" dirty="0"/>
          </a:p>
        </p:txBody>
      </p:sp>
      <p:sp>
        <p:nvSpPr>
          <p:cNvPr id="5" name="QB_7_BD.45_1#daf6ef334?pid=cbae8ba8c&amp;color=0,0,0&amp;bbb=1"/>
          <p:cNvSpPr/>
          <p:nvPr/>
        </p:nvSpPr>
        <p:spPr>
          <a:xfrm>
            <a:off x="649224" y="2839528"/>
            <a:ext cx="10899648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7_AN.46_1#daf6ef334.blank?pid=cbae8ba8c&amp;color=0,0,0&amp;vpa=26"/>
          <p:cNvSpPr/>
          <p:nvPr/>
        </p:nvSpPr>
        <p:spPr>
          <a:xfrm>
            <a:off x="970693" y="2795776"/>
            <a:ext cx="3730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</a:t>
            </a:r>
            <a:endParaRPr lang="en-US" altLang="zh-CN" sz="2400" dirty="0"/>
          </a:p>
        </p:txBody>
      </p:sp>
      <p:sp>
        <p:nvSpPr>
          <p:cNvPr id="7" name="QB_7_AS.47_1#daf6ef334?pid=cbae8ba8c&amp;color=0,0,0&amp;bbb=1&amp;hb=1"/>
          <p:cNvSpPr/>
          <p:nvPr/>
        </p:nvSpPr>
        <p:spPr>
          <a:xfrm>
            <a:off x="649224" y="3333875"/>
            <a:ext cx="10899648" cy="9222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根据“Why were you so sad?”可知，此处应解释不开心的原因。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选项G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我不开心是因为我真的想去那个聚会。）符合语境，故选G项。</a:t>
            </a:r>
            <a:endParaRPr lang="en-US" altLang="zh-CN" sz="2400" dirty="0"/>
          </a:p>
        </p:txBody>
      </p:sp>
      <p:sp>
        <p:nvSpPr>
          <p:cNvPr id="8" name="QB_7_BD.48_1#9f4ab6814?pid=cbae8ba8c&amp;color=0,0,0&amp;bbb=1"/>
          <p:cNvSpPr/>
          <p:nvPr/>
        </p:nvSpPr>
        <p:spPr>
          <a:xfrm>
            <a:off x="649224" y="4322506"/>
            <a:ext cx="10899648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9" name="QB_7_AN.49_1#9f4ab6814.blank?pid=cbae8ba8c&amp;color=0,0,0&amp;vpa=27"/>
          <p:cNvSpPr/>
          <p:nvPr/>
        </p:nvSpPr>
        <p:spPr>
          <a:xfrm>
            <a:off x="970693" y="4278754"/>
            <a:ext cx="373063" cy="4364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</a:t>
            </a:r>
            <a:endParaRPr lang="en-US" altLang="zh-CN" sz="2400" dirty="0"/>
          </a:p>
        </p:txBody>
      </p:sp>
      <p:sp>
        <p:nvSpPr>
          <p:cNvPr id="10" name="QB_7_AS.50_1#9f4ab6814?pid=cbae8ba8c&amp;color=0,0,0&amp;bbb=1&amp;hb=1"/>
          <p:cNvSpPr/>
          <p:nvPr/>
        </p:nvSpPr>
        <p:spPr>
          <a:xfrm>
            <a:off x="649224" y="4816853"/>
            <a:ext cx="10899648" cy="14175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根据“I do believe in you, but you need to balance fun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and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9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study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.”可知，此处与信任有关。选项E（但我觉得你不相信我。）符合语境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E项。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51_1#3967f485d?pid=cbae8ba8c&amp;color=0,0,0&amp;bt=1&amp;bbb=1"/>
          <p:cNvSpPr/>
          <p:nvPr/>
        </p:nvSpPr>
        <p:spPr>
          <a:xfrm>
            <a:off x="649224" y="877825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3" name="QB_7_AN.52_1#3967f485d.blank?pid=cbae8ba8c&amp;color=0,0,0&amp;vpa=28"/>
          <p:cNvSpPr/>
          <p:nvPr/>
        </p:nvSpPr>
        <p:spPr>
          <a:xfrm>
            <a:off x="970693" y="837820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F</a:t>
            </a:r>
            <a:endParaRPr lang="en-US" altLang="zh-CN" sz="2400" dirty="0"/>
          </a:p>
        </p:txBody>
      </p:sp>
      <p:sp>
        <p:nvSpPr>
          <p:cNvPr id="4" name="QB_7_AS.53_1#3967f485d?pid=cbae8ba8c&amp;color=0,0,0&amp;bbb=1&amp;hb=1"/>
          <p:cNvSpPr/>
          <p:nvPr/>
        </p:nvSpPr>
        <p:spPr>
          <a:xfrm>
            <a:off x="649224" y="1432306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根据“That’s a good idea!”可知，此处应提出一个方案。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选项F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也许下次我可以早点儿完成作业。）符合语境，故选F项。</a:t>
            </a:r>
            <a:endParaRPr lang="en-US" altLang="zh-CN" sz="2400" dirty="0"/>
          </a:p>
        </p:txBody>
      </p:sp>
      <p:sp>
        <p:nvSpPr>
          <p:cNvPr id="5" name="QB_7_BD.54_1#51f5646dd?pid=cbae8ba8c&amp;color=0,0,0&amp;bbb=1"/>
          <p:cNvSpPr/>
          <p:nvPr/>
        </p:nvSpPr>
        <p:spPr>
          <a:xfrm>
            <a:off x="649224" y="2529268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3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2400" dirty="0"/>
          </a:p>
        </p:txBody>
      </p:sp>
      <p:sp>
        <p:nvSpPr>
          <p:cNvPr id="6" name="QB_7_AN.55_1#51f5646dd.blank?pid=cbae8ba8c&amp;color=0,0,0&amp;vpa=29"/>
          <p:cNvSpPr/>
          <p:nvPr/>
        </p:nvSpPr>
        <p:spPr>
          <a:xfrm>
            <a:off x="970693" y="2489263"/>
            <a:ext cx="373063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3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7" name="QB_7_AS.56_1#51f5646dd?pid=cbae8ba8c&amp;color=0,0,0&amp;bbb=1&amp;hb=1"/>
          <p:cNvSpPr/>
          <p:nvPr/>
        </p:nvSpPr>
        <p:spPr>
          <a:xfrm>
            <a:off x="649224" y="3080131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根据“I promise that I will do it well.”可知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，此处应表达对妈妈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的决定的认可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。选项A（你真好。）符合语境，故选A项。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a1011efd.fixed?color=255,255,255&amp;bbb=1"/>
          <p:cNvSpPr/>
          <p:nvPr/>
        </p:nvSpPr>
        <p:spPr>
          <a:xfrm>
            <a:off x="0" y="2624328"/>
            <a:ext cx="12188952" cy="158191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第一部分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教材同步分层练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a570e88e.fixed?pid=d57d2465f&amp;color=255,255,255&amp;bbb=1"/>
          <p:cNvSpPr/>
          <p:nvPr/>
        </p:nvSpPr>
        <p:spPr>
          <a:xfrm>
            <a:off x="1280160" y="1472184"/>
            <a:ext cx="2267712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4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11</a:t>
            </a:r>
            <a:endParaRPr lang="en-US" altLang="zh-CN" sz="4400" dirty="0"/>
          </a:p>
        </p:txBody>
      </p:sp>
      <p:sp>
        <p:nvSpPr>
          <p:cNvPr id="3" name="C_3#8a570e88e.fixed?pid=d57d2465f&amp;color=151,71,147&amp;bbb=1"/>
          <p:cNvSpPr/>
          <p:nvPr/>
        </p:nvSpPr>
        <p:spPr>
          <a:xfrm>
            <a:off x="3566160" y="1472184"/>
            <a:ext cx="6766560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400"/>
              </a:lnSpc>
            </a:pP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Sad</a:t>
            </a:r>
            <a:r>
              <a:rPr lang="en-US" altLang="zh-CN" sz="44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movies</a:t>
            </a:r>
            <a:r>
              <a:rPr lang="en-US" altLang="zh-CN" sz="44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44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44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4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cry.</a:t>
            </a:r>
            <a:endParaRPr lang="en-US" altLang="zh-CN" sz="4400" dirty="0"/>
          </a:p>
        </p:txBody>
      </p:sp>
      <p:sp>
        <p:nvSpPr>
          <p:cNvPr id="4" name="C_3_BD#8a570e88e.fixed?pid=d57d2465f&amp;color=151,71,147&amp;bbb=1"/>
          <p:cNvSpPr/>
          <p:nvPr/>
        </p:nvSpPr>
        <p:spPr>
          <a:xfrm>
            <a:off x="356616" y="3310128"/>
            <a:ext cx="11457432" cy="12984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0" i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</a:t>
            </a:r>
            <a:r>
              <a:rPr lang="en-US" altLang="zh-CN" sz="4400" b="1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0" i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4000" b="0" i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（1a—2d）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a570e88e?lid=1fe09ad7d&amp;cid=1fe09ad7d&amp;tib=255,255,255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3127248"/>
            <a:ext cx="475488" cy="475488"/>
          </a:xfrm>
          <a:prstGeom prst="rect">
            <a:avLst/>
          </a:prstGeom>
        </p:spPr>
      </p:pic>
      <p:sp>
        <p:nvSpPr>
          <p:cNvPr id="3" name="C_1#目录1:8a570e88e?lid=1fe09ad7d&amp;cid=1fe09ad7d&amp;bt=1&amp;bbb=1">
            <a:hlinkClick r:id="rId1" action="ppaction://hlinksldjump"/>
          </p:cNvPr>
          <p:cNvSpPr/>
          <p:nvPr/>
        </p:nvSpPr>
        <p:spPr>
          <a:xfrm>
            <a:off x="5623560" y="3090672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altLang="zh-CN" sz="3200" dirty="0"/>
          </a:p>
        </p:txBody>
      </p:sp>
      <p:pic>
        <p:nvPicPr>
          <p:cNvPr id="4" name="C_1#目录1:8a570e88e?lid=f07cbbb4c&amp;cid=f07cbbb4c&amp;tib=255,255,255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4096512"/>
            <a:ext cx="475488" cy="475488"/>
          </a:xfrm>
          <a:prstGeom prst="rect">
            <a:avLst/>
          </a:prstGeom>
        </p:spPr>
      </p:pic>
      <p:sp>
        <p:nvSpPr>
          <p:cNvPr id="5" name="C_1#目录1:8a570e88e?lid=f07cbbb4c&amp;cid=f07cbbb4c&amp;bbb=1">
            <a:hlinkClick r:id="rId3" action="ppaction://hlinksldjump"/>
          </p:cNvPr>
          <p:cNvSpPr/>
          <p:nvPr/>
        </p:nvSpPr>
        <p:spPr>
          <a:xfrm>
            <a:off x="5623560" y="4059936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刷能力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fe09ad7d?pid=8a570e88e&amp;color=0,0,0&amp;tib=255,255,255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4_BD#1fe09ad7d?pid=8a570e88e&amp;color=255,255,255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5_BD#aa266e3d5?pid=1fe09ad7d&amp;color=0,0,0&amp;bbb=1"/>
          <p:cNvSpPr/>
          <p:nvPr/>
        </p:nvSpPr>
        <p:spPr>
          <a:xfrm>
            <a:off x="649224" y="1574800"/>
            <a:ext cx="10899648" cy="53498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7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根据句意及首字母提示填写单词</a:t>
            </a:r>
            <a:endParaRPr lang="en-US" altLang="zh-CN" sz="2800" dirty="0"/>
          </a:p>
        </p:txBody>
      </p:sp>
      <p:sp>
        <p:nvSpPr>
          <p:cNvPr id="5" name="QB_6_BD.1_1#8b789c9b6?pid=aa266e3d5&amp;color=0,0,0&amp;bbb=1&amp;hb=1"/>
          <p:cNvSpPr/>
          <p:nvPr/>
        </p:nvSpPr>
        <p:spPr>
          <a:xfrm>
            <a:off x="649224" y="2178965"/>
            <a:ext cx="10899648" cy="409492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loud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music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mad.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turn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down.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doing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homework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endParaRPr lang="en-US" altLang="zh-CN" sz="2400" b="0" i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deep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between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two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countries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lasted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about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twenty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years.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【2025江西南昌期中】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travel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alone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explore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places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join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group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tour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safety?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4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can’t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out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second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letter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“n”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when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spelling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kumimoji="0" lang="en-US" altLang="zh-CN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“running”.</a:t>
            </a:r>
            <a:endParaRPr lang="en-US" altLang="zh-CN" sz="2400" dirty="0"/>
          </a:p>
        </p:txBody>
      </p:sp>
      <p:sp>
        <p:nvSpPr>
          <p:cNvPr id="6" name="QB_6_AN.2_1#8b789c9b6.blank?pid=aa266e3d5&amp;color=0,0,0&amp;vpa=1&amp;bbb=1"/>
          <p:cNvSpPr/>
          <p:nvPr/>
        </p:nvSpPr>
        <p:spPr>
          <a:xfrm>
            <a:off x="3321780" y="2149501"/>
            <a:ext cx="982663" cy="4650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rives</a:t>
            </a:r>
            <a:endParaRPr lang="en-US" altLang="zh-CN" sz="2400" dirty="0"/>
          </a:p>
        </p:txBody>
      </p:sp>
      <p:sp>
        <p:nvSpPr>
          <p:cNvPr id="8" name="QB_6_AN.4_1#8b789c9b6.blank?pid=aa266e3d5&amp;color=0,0,0&amp;vpa=2&amp;bbb=1"/>
          <p:cNvSpPr/>
          <p:nvPr/>
        </p:nvSpPr>
        <p:spPr>
          <a:xfrm>
            <a:off x="2424842" y="3178201"/>
            <a:ext cx="1592263" cy="4650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riendship</a:t>
            </a:r>
            <a:endParaRPr lang="en-US" altLang="zh-CN" sz="2400" dirty="0"/>
          </a:p>
        </p:txBody>
      </p:sp>
      <p:sp>
        <p:nvSpPr>
          <p:cNvPr id="10" name="QB_6_AN.6_1#8b789c9b6.blank?pid=aa266e3d5&amp;color=0,0,0&amp;vpa=3&amp;bbb=1"/>
          <p:cNvSpPr/>
          <p:nvPr/>
        </p:nvSpPr>
        <p:spPr>
          <a:xfrm>
            <a:off x="5686584" y="4232301"/>
            <a:ext cx="982663" cy="4650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ather</a:t>
            </a:r>
            <a:endParaRPr lang="en-US" altLang="zh-CN" sz="2400" dirty="0"/>
          </a:p>
        </p:txBody>
      </p:sp>
      <p:sp>
        <p:nvSpPr>
          <p:cNvPr id="12" name="QB_6_AN.8_1#8b789c9b6.blank?pid=aa266e3d5&amp;color=0,0,0&amp;vpa=4&amp;bbb=1"/>
          <p:cNvSpPr/>
          <p:nvPr/>
        </p:nvSpPr>
        <p:spPr>
          <a:xfrm>
            <a:off x="2457101" y="5273701"/>
            <a:ext cx="830263" cy="4650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eave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  <p:bldP spid="10" grpId="0" animBg="1" build="p"/>
      <p:bldP spid="12" grpId="0" animBg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44cf53bf?pid=1fe09ad7d&amp;color=0,0,0&amp;bt=1&amp;bbb=1"/>
          <p:cNvSpPr/>
          <p:nvPr/>
        </p:nvSpPr>
        <p:spPr>
          <a:xfrm>
            <a:off x="649224" y="859536"/>
            <a:ext cx="10899648" cy="9956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900"/>
              </a:lnSpc>
            </a:pP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2800" b="1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800" b="1" i="0" u="sng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单项填空</a:t>
            </a:r>
            <a:endParaRPr lang="en-US" altLang="zh-CN" sz="2800" dirty="0"/>
          </a:p>
        </p:txBody>
      </p:sp>
      <p:sp>
        <p:nvSpPr>
          <p:cNvPr id="3" name="QC_6_BD.9_1#96b20a111?pid=644cf53bf&amp;color=0,0,0&amp;bbb=1&amp;hb=1"/>
          <p:cNvSpPr/>
          <p:nvPr/>
        </p:nvSpPr>
        <p:spPr>
          <a:xfrm>
            <a:off x="649224" y="1479579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【2024江西吉安期中】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Driving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popular,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avoid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heavy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traffic.(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6_AN.10_1#96b20a111.bracket?pid=644cf53bf&amp;color=0,0,0&amp;vpa=5"/>
          <p:cNvSpPr/>
          <p:nvPr/>
        </p:nvSpPr>
        <p:spPr>
          <a:xfrm>
            <a:off x="8923306" y="2026949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6_BD.9_2#96b20a111.choices?pid=644cf53bf&amp;color=0,0,0&amp;bbb=1"/>
          <p:cNvSpPr/>
          <p:nvPr/>
        </p:nvSpPr>
        <p:spPr>
          <a:xfrm>
            <a:off x="649224" y="2581338"/>
            <a:ext cx="10899648" cy="48412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300"/>
              </a:lnSpc>
              <a:tabLst>
                <a:tab pos="3047365" algn="l"/>
                <a:tab pos="5638165" algn="l"/>
                <a:tab pos="833056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.suddenly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B.lately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C.hardly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.luckily</a:t>
            </a:r>
            <a:endParaRPr lang="en-US" altLang="zh-CN" sz="2400" dirty="0"/>
          </a:p>
        </p:txBody>
      </p:sp>
      <p:sp>
        <p:nvSpPr>
          <p:cNvPr id="6" name="QC_6_AS.11_1#96b20a111?pid=644cf53bf&amp;color=0,0,0&amp;bbb=1&amp;hb=1"/>
          <p:cNvSpPr/>
          <p:nvPr/>
        </p:nvSpPr>
        <p:spPr>
          <a:xfrm>
            <a:off x="649224" y="3132201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根据Driving to work used to be popular和but可知，此处表示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“最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”，故选B项。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02a38d993?pid=644cf53bf&amp;color=0,0,0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program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boring.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it.(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6_AN.13_1#02a38d993.bracket?pid=644cf53bf&amp;color=0,0,0&amp;vpa=6"/>
          <p:cNvSpPr/>
          <p:nvPr/>
        </p:nvSpPr>
        <p:spPr>
          <a:xfrm>
            <a:off x="1164368" y="1411370"/>
            <a:ext cx="373063" cy="4745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6_BD.12_2#02a38d993.choices?pid=644cf53bf&amp;color=0,0,0&amp;bbb=1"/>
          <p:cNvSpPr/>
          <p:nvPr/>
        </p:nvSpPr>
        <p:spPr>
          <a:xfrm>
            <a:off x="649224" y="1965217"/>
            <a:ext cx="10899648" cy="10333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4400"/>
              </a:lnSpc>
              <a:tabLst>
                <a:tab pos="5555615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A.sleep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.sleeping；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</a:t>
            </a:r>
            <a:endParaRPr lang="en-US" altLang="zh-CN" sz="2400" dirty="0"/>
          </a:p>
          <a:p>
            <a:pPr>
              <a:lnSpc>
                <a:spcPts val="4200"/>
              </a:lnSpc>
              <a:tabLst>
                <a:tab pos="5555615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.sleeping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；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.sleep；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endParaRPr lang="en-US" altLang="zh-CN" sz="2400" dirty="0"/>
          </a:p>
        </p:txBody>
      </p:sp>
      <p:sp>
        <p:nvSpPr>
          <p:cNvPr id="5" name="QC_6_AS.14_1#02a38d993?pid=644cf53bf&amp;color=0,0,0&amp;bbb=1&amp;hb=1"/>
          <p:cNvSpPr/>
          <p:nvPr/>
        </p:nvSpPr>
        <p:spPr>
          <a:xfrm>
            <a:off x="649224" y="3068847"/>
            <a:ext cx="10899648" cy="21509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would rather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do sth.than do sth.意为“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宁愿做某事也不愿做某事”，</a:t>
            </a:r>
            <a:endParaRPr lang="en-US" altLang="zh-CN" sz="2400" b="0" i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为固定搭配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。故选D项。</a:t>
            </a:r>
            <a:endParaRPr lang="en-US" altLang="zh-CN" sz="2400" dirty="0"/>
          </a:p>
          <a:p>
            <a:pPr>
              <a:lnSpc>
                <a:spcPts val="44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链接狂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K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would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rather的详细讲解见狂K重点P2。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3008</Words>
  <Application>WPS 演示</Application>
  <PresentationFormat>宽屏</PresentationFormat>
  <Paragraphs>187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黑体</vt:lpstr>
      <vt:lpstr>黑体</vt:lpstr>
      <vt:lpstr>Times New Roman</vt:lpstr>
      <vt:lpstr>Times New Roman</vt:lpstr>
      <vt:lpstr>宋体</vt:lpstr>
      <vt:lpstr>方正兰亭纤黑_GBK</vt:lpstr>
      <vt:lpstr>方正兰亭纤黑_GBK</vt:lpstr>
      <vt:lpstr>方正兰亭纤黑_GBK</vt:lpstr>
      <vt:lpstr>Calibri</vt:lpstr>
      <vt:lpstr>等线</vt:lpstr>
      <vt:lpstr>楷体</vt:lpstr>
      <vt:lpstr>楷体</vt:lpstr>
      <vt:lpstr>微软雅黑</vt:lpstr>
      <vt:lpstr>Arial Unicode MS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THE  ONE</cp:lastModifiedBy>
  <cp:revision>4</cp:revision>
  <dcterms:created xsi:type="dcterms:W3CDTF">2025-09-11T08:15:00Z</dcterms:created>
  <dcterms:modified xsi:type="dcterms:W3CDTF">2025-09-15T01:14:46Z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5BA16783BB334F99B90A437299E599C1_12</vt:lpwstr>
  </property>
  <property fmtid="{D5CDD505-2E9C-101B-9397-08002B2CF9AE}" pid="3" name="KSOProductBuildVer">
    <vt:lpwstr>2052-12.1.0.22529</vt:lpwstr>
  </property>
</Properties>
</file>